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759" r:id="rId2"/>
    <p:sldId id="1151" r:id="rId3"/>
    <p:sldId id="257" r:id="rId4"/>
    <p:sldId id="258" r:id="rId5"/>
    <p:sldId id="1141" r:id="rId6"/>
    <p:sldId id="1153" r:id="rId7"/>
    <p:sldId id="259" r:id="rId8"/>
    <p:sldId id="262" r:id="rId9"/>
    <p:sldId id="276" r:id="rId10"/>
    <p:sldId id="263" r:id="rId11"/>
    <p:sldId id="264" r:id="rId12"/>
    <p:sldId id="265" r:id="rId13"/>
    <p:sldId id="266" r:id="rId14"/>
    <p:sldId id="267" r:id="rId15"/>
    <p:sldId id="1142" r:id="rId16"/>
    <p:sldId id="261" r:id="rId17"/>
    <p:sldId id="1140" r:id="rId18"/>
    <p:sldId id="1143" r:id="rId19"/>
    <p:sldId id="270" r:id="rId20"/>
    <p:sldId id="1152" r:id="rId21"/>
    <p:sldId id="1154" r:id="rId22"/>
    <p:sldId id="1157" r:id="rId23"/>
    <p:sldId id="1145" r:id="rId24"/>
    <p:sldId id="260" r:id="rId25"/>
    <p:sldId id="1147" r:id="rId26"/>
    <p:sldId id="1144" r:id="rId27"/>
    <p:sldId id="1150" r:id="rId28"/>
    <p:sldId id="282" r:id="rId29"/>
    <p:sldId id="273" r:id="rId30"/>
    <p:sldId id="1149" r:id="rId31"/>
    <p:sldId id="272" r:id="rId32"/>
    <p:sldId id="1156" r:id="rId33"/>
    <p:sldId id="279" r:id="rId34"/>
    <p:sldId id="281" r:id="rId35"/>
    <p:sldId id="280" r:id="rId36"/>
    <p:sldId id="1137" r:id="rId37"/>
    <p:sldId id="113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7"/>
    <p:restoredTop sz="94624"/>
  </p:normalViewPr>
  <p:slideViewPr>
    <p:cSldViewPr snapToGrid="0" snapToObjects="1">
      <p:cViewPr varScale="1">
        <p:scale>
          <a:sx n="81" d="100"/>
          <a:sy n="81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CEA65-DBA7-3149-95B9-6C6E174F04F5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9CC2E-1918-DE4B-BB2E-B2FF4F4C1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D6762530-7160-1947-AAD9-7463699DB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0B1D52-70E0-3D44-B149-74E70E8EF608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2B4CB745-0028-F743-8E26-AE2A5A92A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8FD71D7-FB7E-EC43-842D-771A24C1C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8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www.visualcapitalist.com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-content/uploads/2017/03/top-100-websites.html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2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snap.stanford.edu</a:t>
            </a:r>
            <a:r>
              <a:rPr lang="en-US" dirty="0"/>
              <a:t>/data/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86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7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rumors *</a:t>
            </a:r>
            <a:r>
              <a:rPr lang="en-US" baseline="0" dirty="0"/>
              <a:t> 176,149 users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4CFD4-5958-8444-AD65-390E497C9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 with more clustering may is more advantageous for behavior diffusion.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8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Structural + situational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4AB22-6A85-1A4F-8AAA-95ADEFC945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1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E1AD-3C4F-794B-AA10-37F72E42F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91DB7-176E-1041-A86F-70E6A8297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47F39-DB35-064F-A7FE-BE18C653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EE2E-E339-6145-A253-002EEDA1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1CDF9-4A97-3743-8A38-FDB3F9F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4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30B-7BC1-3F40-AD9A-E80CE318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D5F54-9ACF-C34E-B8A7-43B51D34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E8099-F591-854A-917E-9261EB53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CADC4-ADB7-B748-AFDE-0E74DFDD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DD784-A2DA-D648-A295-FA0609FC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D9C66-ECBC-084A-8359-E81C0717F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905F3-14DD-7046-9A92-1C21556DA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1DCA6-C106-A64C-8361-756E6F6D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2843-DA99-2E41-BE6D-0CE0D131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53E09-4755-2542-9AA8-F6A864BD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3485-BA65-2E46-9B73-52588A6E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29D-3D12-434F-A15C-62F40CC4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172E3-16EB-BE43-BEB9-16E4B340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2BC4-7544-4E40-8C1F-A7404A11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A4FE-DF74-B242-A3AF-29A71E7A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CC81-A3FB-8148-B598-21DCB00D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FA70-FD8D-F344-BD3B-1972366E0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B58B2-F01D-DD44-9633-93693F14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B6143-A395-0E48-A31D-69405483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6885F-E6DF-F249-B531-EE66B684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5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D3BB-BEDF-1C4E-B212-F5A7B3FC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5E502-F0C3-0446-BD00-51C0D6B95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1B95-B9C7-1B47-BFEA-40CF765DC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5A536-4E73-534F-8F52-1A14F83DD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FC76D-B118-6B4E-8D30-D00BD479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42F49-1EC9-E44F-84E6-C01755D3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2D2C-6C1F-1844-92EA-E672712B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AB90A-9AED-644F-8E6F-64DC83706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D9D0D-2351-5647-89E0-E12459230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D46D5-3FEF-F84D-8C38-AC969F687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70071-4023-6C48-AE5B-DAF208CB2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FB452-0ADB-1845-8CE1-9052D548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9D78C-BC27-0E4E-BE0A-441EF1C5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247D6-C35C-454A-824E-0883BC90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4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7FF4-227F-9F46-B7A2-63AC7B20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861E1-8D3E-E34C-A5A0-49CF6794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AF0FF-CFFC-4046-AAA9-801EB826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02930-ED3F-DE4D-B48F-FF9B76B7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4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3FF9F-4EDF-BB44-9CEA-C298C64E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71213-DCBF-2D4F-B9F8-16FA353F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9E0E-6B91-524E-91ED-52D15339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23F6-97DF-3342-AEF7-279A8BA5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46EC-8065-8041-8EFE-BA4885A0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E2133-C10B-0441-9E0D-3E5AA3CE5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CF813-F0BD-2A47-9DFF-DD93D976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9FBB-43A0-8E42-B1C4-60D2A968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8A040-F29A-0745-96A1-F997F611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7681-334C-7140-95A2-8BECD7F0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737EC-F3C9-CB4E-921D-64413974F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11279-9943-F54D-A71B-8A1481FCF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DD62-FA22-DD4A-A52E-CD01ECF9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8FB72-901D-F840-8A40-AAAD397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D5E09-288F-9E4F-8008-E87FB426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6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71540-D65F-944D-A528-3674ACC3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707BD-398D-F741-9EF6-E22717D65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94FAE-4B67-A442-97F1-4E35F8D76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09BF-00E0-5246-9105-DCD4A11C860B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6D51-823C-1A4E-BA34-D3FE5C407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B345-1C67-7145-937B-30EF59801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BCE2B-C59C-844B-BE52-08E5DF33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0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5">
            <a:extLst>
              <a:ext uri="{FF2B5EF4-FFF2-40B4-BE49-F238E27FC236}">
                <a16:creationId xmlns:a16="http://schemas.microsoft.com/office/drawing/2014/main" id="{236D7CA4-A5C7-C948-8763-DC728D6C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8622B7-1367-9E4E-BC7E-BA167CD01A43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60E806E-826B-A346-8CA1-00E60B1D8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22225"/>
            <a:ext cx="8686800" cy="11430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400"/>
              <a:t>Social Network Analysis Class (Spring 2019) </a:t>
            </a:r>
            <a:br>
              <a:rPr lang="en-US" altLang="en-US" sz="2400"/>
            </a:br>
            <a:r>
              <a:rPr lang="en-US" altLang="en-US" sz="2400"/>
              <a:t> Jieun Shin </a:t>
            </a:r>
            <a:br>
              <a:rPr lang="en-US" altLang="en-US" sz="2400"/>
            </a:br>
            <a:endParaRPr lang="en-US" altLang="en-US" sz="240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0B39211-E379-DA4C-A52C-13FDDA17C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0"/>
            <a:ext cx="7772400" cy="4800600"/>
          </a:xfrm>
          <a:ln>
            <a:solidFill>
              <a:srgbClr val="FF9300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Introduction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1) Introduction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2) Overview of Social Network Analysis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3) Network Data Collection &amp; Basic Measures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4) Personal/Ego-centric Methods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Measures &amp;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5) Fundamental Network Concepts 1 (Centrality)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6) Fundamental Network Concepts 2 (Groups)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7) Fundamental Network Concepts 3 (Positions)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8) Network Level Measures (Reciprocity &amp; Transitivity)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9) Hypothesis Testing (ERGM)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Applications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10) Diffusion &amp; Innovations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u="sng" dirty="0"/>
              <a:t>11) Digital Media &amp; Network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12)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13)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14)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329267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search + Content coding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Retrieved 439,556 tweets that contained matching keywords for each rumor </a:t>
            </a:r>
          </a:p>
          <a:p>
            <a:r>
              <a:rPr lang="en-US" dirty="0"/>
              <a:t>Worked with 8 undergrad coders for 11 months </a:t>
            </a:r>
          </a:p>
          <a:p>
            <a:r>
              <a:rPr lang="en-US" dirty="0"/>
              <a:t>Coded tweets for two variables </a:t>
            </a:r>
          </a:p>
          <a:p>
            <a:pPr marL="457200" indent="-457200">
              <a:buAutoNum type="arabicParenR"/>
            </a:pPr>
            <a:r>
              <a:rPr lang="en-US" dirty="0"/>
              <a:t>Is it about the rumor ? </a:t>
            </a:r>
          </a:p>
          <a:p>
            <a:pPr marL="457200" indent="-457200">
              <a:buAutoNum type="arabicParenR"/>
            </a:pPr>
            <a:r>
              <a:rPr lang="en-US" dirty="0"/>
              <a:t>What is the attitude? (endorsing, rejecting, or unclear?)</a:t>
            </a:r>
          </a:p>
        </p:txBody>
      </p:sp>
    </p:spTree>
    <p:extLst>
      <p:ext uri="{BB962C8B-B14F-4D97-AF65-F5344CB8AC3E}">
        <p14:creationId xmlns:p14="http://schemas.microsoft.com/office/powerpoint/2010/main" val="226671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9349" y="533400"/>
            <a:ext cx="9348651" cy="990600"/>
          </a:xfrm>
        </p:spPr>
        <p:txBody>
          <a:bodyPr>
            <a:noAutofit/>
          </a:bodyPr>
          <a:lstStyle/>
          <a:p>
            <a:r>
              <a:rPr lang="en-US" sz="2800" dirty="0"/>
              <a:t>1. Affiliation Network </a:t>
            </a:r>
            <a:br>
              <a:rPr lang="en-US" sz="2800" dirty="0"/>
            </a:br>
            <a:r>
              <a:rPr lang="en-US" sz="2800" dirty="0"/>
              <a:t>Relationship between rumors and their spreaders </a:t>
            </a:r>
          </a:p>
        </p:txBody>
      </p:sp>
      <p:pic>
        <p:nvPicPr>
          <p:cNvPr id="7" name="Content Placeholder 6" descr="Screen Shot 2016-02-09 at 8.45.45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" r="577"/>
          <a:stretch/>
        </p:blipFill>
        <p:spPr>
          <a:xfrm>
            <a:off x="2828925" y="1711324"/>
            <a:ext cx="6723204" cy="4875213"/>
          </a:xfrm>
        </p:spPr>
      </p:pic>
    </p:spTree>
    <p:extLst>
      <p:ext uri="{BB962C8B-B14F-4D97-AF65-F5344CB8AC3E}">
        <p14:creationId xmlns:p14="http://schemas.microsoft.com/office/powerpoint/2010/main" val="292388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Relationship between rumors and their debunkers </a:t>
            </a:r>
          </a:p>
        </p:txBody>
      </p:sp>
      <p:pic>
        <p:nvPicPr>
          <p:cNvPr id="4" name="Content Placeholder 3" descr="Screen Shot 2016-02-09 at 8.47.1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3" t="-305" r="1837" b="305"/>
          <a:stretch/>
        </p:blipFill>
        <p:spPr>
          <a:xfrm>
            <a:off x="2243138" y="1361633"/>
            <a:ext cx="6991937" cy="5067741"/>
          </a:xfrm>
        </p:spPr>
      </p:pic>
    </p:spTree>
    <p:extLst>
      <p:ext uri="{BB962C8B-B14F-4D97-AF65-F5344CB8AC3E}">
        <p14:creationId xmlns:p14="http://schemas.microsoft.com/office/powerpoint/2010/main" val="32760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Polarized Network for Rumor Spreaders  </a:t>
            </a:r>
          </a:p>
        </p:txBody>
      </p:sp>
      <p:pic>
        <p:nvPicPr>
          <p:cNvPr id="4" name="Content Placeholder 3" descr="Screen Shot 2016-02-09 at 8.50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14" r="-308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40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8539244" cy="990600"/>
          </a:xfrm>
        </p:spPr>
        <p:txBody>
          <a:bodyPr>
            <a:normAutofit/>
          </a:bodyPr>
          <a:lstStyle/>
          <a:p>
            <a:r>
              <a:rPr lang="en-US" sz="3600" dirty="0"/>
              <a:t>Cross-Cutting Network for Rumor Debunkers  </a:t>
            </a:r>
          </a:p>
        </p:txBody>
      </p:sp>
      <p:pic>
        <p:nvPicPr>
          <p:cNvPr id="4" name="Content Placeholder 3" descr="Screen Shot 2016-02-09 at 8.55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80" r="-34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926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333100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7344" r="3371" b="16025"/>
          <a:stretch/>
        </p:blipFill>
        <p:spPr>
          <a:xfrm>
            <a:off x="2246811" y="1334848"/>
            <a:ext cx="7096582" cy="54186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05718-6461-4440-98B8-BDBE1752B7D3}"/>
              </a:ext>
            </a:extLst>
          </p:cNvPr>
          <p:cNvSpPr txBox="1"/>
          <p:nvPr/>
        </p:nvSpPr>
        <p:spPr>
          <a:xfrm>
            <a:off x="9129713" y="2014537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Retweet Network</a:t>
            </a:r>
          </a:p>
        </p:txBody>
      </p:sp>
    </p:spTree>
    <p:extLst>
      <p:ext uri="{BB962C8B-B14F-4D97-AF65-F5344CB8AC3E}">
        <p14:creationId xmlns:p14="http://schemas.microsoft.com/office/powerpoint/2010/main" val="6363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8BA6-4F74-CD4C-AB47-A4368664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7" y="202580"/>
            <a:ext cx="10515600" cy="1325563"/>
          </a:xfrm>
        </p:spPr>
        <p:txBody>
          <a:bodyPr/>
          <a:lstStyle/>
          <a:p>
            <a:r>
              <a:rPr lang="en-US" dirty="0"/>
              <a:t>URL network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1370E1-BD78-4447-8905-AB18BC8A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80" t="17028" r="18531" b="15674"/>
          <a:stretch/>
        </p:blipFill>
        <p:spPr>
          <a:xfrm>
            <a:off x="533679" y="1210626"/>
            <a:ext cx="6137329" cy="5439906"/>
          </a:xfr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3AE9A8-EB41-8D4A-A243-F31B1201464C}"/>
              </a:ext>
            </a:extLst>
          </p:cNvPr>
          <p:cNvSpPr txBox="1"/>
          <p:nvPr/>
        </p:nvSpPr>
        <p:spPr>
          <a:xfrm>
            <a:off x="6828170" y="4947373"/>
            <a:ext cx="5169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Liu, W. &amp; Shin, J. </a:t>
            </a:r>
          </a:p>
          <a:p>
            <a:r>
              <a:rPr lang="en-US" dirty="0"/>
              <a:t>Convergence or Divergence: Exploring Different Mechanisms Driving Children’s Rights Organizations’ Offline versus Online Interorganizational Alliance Building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83B63D-207F-CA42-B88F-CE22F55B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64" y="661882"/>
            <a:ext cx="2155805" cy="1903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ACAF8-A99B-0B4D-9603-15852C1E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39" y="2679609"/>
            <a:ext cx="2121430" cy="19722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D5071D-4DB9-D647-B6C0-722A01889D52}"/>
              </a:ext>
            </a:extLst>
          </p:cNvPr>
          <p:cNvSpPr txBox="1"/>
          <p:nvPr/>
        </p:nvSpPr>
        <p:spPr>
          <a:xfrm>
            <a:off x="10027403" y="2014780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D5D70-B4F0-5841-84CF-053C4ECA8D5E}"/>
              </a:ext>
            </a:extLst>
          </p:cNvPr>
          <p:cNvSpPr txBox="1"/>
          <p:nvPr/>
        </p:nvSpPr>
        <p:spPr>
          <a:xfrm>
            <a:off x="10112811" y="4014060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22335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1687"/>
            <a:ext cx="9144000" cy="1438275"/>
          </a:xfrm>
        </p:spPr>
        <p:txBody>
          <a:bodyPr/>
          <a:lstStyle/>
          <a:p>
            <a:r>
              <a:rPr lang="en-US" dirty="0"/>
              <a:t>Text (Word) Network</a:t>
            </a:r>
          </a:p>
        </p:txBody>
      </p:sp>
    </p:spTree>
    <p:extLst>
      <p:ext uri="{BB962C8B-B14F-4D97-AF65-F5344CB8AC3E}">
        <p14:creationId xmlns:p14="http://schemas.microsoft.com/office/powerpoint/2010/main" val="359713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social network expressed in the text  (        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A8CA4D-0C9B-9948-94AC-F6442EBA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28" y="1327943"/>
            <a:ext cx="6508143" cy="4994410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5D51FE5F-6F96-664E-AF29-6A3879A4928A}"/>
              </a:ext>
            </a:extLst>
          </p:cNvPr>
          <p:cNvSpPr/>
          <p:nvPr/>
        </p:nvSpPr>
        <p:spPr>
          <a:xfrm>
            <a:off x="8250307" y="570706"/>
            <a:ext cx="914400" cy="914400"/>
          </a:xfrm>
          <a:prstGeom prst="mathMultiply">
            <a:avLst>
              <a:gd name="adj1" fmla="val 13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D059-13B6-5F45-B331-BBE119E6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networks: Two basic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B552-A4DB-3A47-95A7-4BCCFB5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What are my nodes?</a:t>
            </a:r>
          </a:p>
          <a:p>
            <a:pPr marL="514350" indent="-514350">
              <a:buAutoNum type="arabicPeriod"/>
            </a:pPr>
            <a:r>
              <a:rPr lang="en-US" dirty="0"/>
              <a:t>What constitutes a relation between two nodes ? </a:t>
            </a:r>
          </a:p>
        </p:txBody>
      </p:sp>
    </p:spTree>
    <p:extLst>
      <p:ext uri="{BB962C8B-B14F-4D97-AF65-F5344CB8AC3E}">
        <p14:creationId xmlns:p14="http://schemas.microsoft.com/office/powerpoint/2010/main" val="340396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55BE6-BBE7-4B42-B880-F4FAB900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The text as a network !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2ED09-9EDE-D648-A726-271D875B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Defining a unit of text : word, n-grams ? </a:t>
            </a:r>
          </a:p>
          <a:p>
            <a:r>
              <a:rPr lang="en-US" dirty="0"/>
              <a:t>Defining relationships  </a:t>
            </a:r>
          </a:p>
          <a:p>
            <a:pPr marL="457200" lvl="1" indent="0">
              <a:buNone/>
            </a:pPr>
            <a:r>
              <a:rPr lang="en-US" dirty="0"/>
              <a:t>  - words connect into graph if they occur together in a certain context ? </a:t>
            </a:r>
          </a:p>
          <a:p>
            <a:pPr marL="457200" lvl="1" indent="0">
              <a:buNone/>
            </a:pPr>
            <a:r>
              <a:rPr lang="en-US" dirty="0"/>
              <a:t>  - words connect into graph when they are near each other (bigram, 4-gram, sentence, a tweet, paragraph,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r>
              <a:rPr lang="en-US" dirty="0"/>
              <a:t> Selecting nodes </a:t>
            </a:r>
          </a:p>
          <a:p>
            <a:pPr marL="457200" lvl="1" indent="0">
              <a:buNone/>
            </a:pPr>
            <a:r>
              <a:rPr lang="en-US" dirty="0"/>
              <a:t>   -It’s common to strip stop words (e.g., in, on, of, and, or, but, likely, somehow,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Abstracting nodes :  </a:t>
            </a:r>
          </a:p>
          <a:p>
            <a:pPr marL="457200" lvl="1" indent="0">
              <a:buNone/>
            </a:pPr>
            <a:r>
              <a:rPr lang="en-US" dirty="0"/>
              <a:t>    - stemming : goes, went -&gt; go ;     sail, </a:t>
            </a:r>
            <a:r>
              <a:rPr lang="en-US" dirty="0" err="1"/>
              <a:t>sailer</a:t>
            </a:r>
            <a:r>
              <a:rPr lang="en-US" dirty="0"/>
              <a:t>, </a:t>
            </a:r>
            <a:r>
              <a:rPr lang="en-US" dirty="0" err="1"/>
              <a:t>saling</a:t>
            </a:r>
            <a:r>
              <a:rPr lang="en-US" dirty="0"/>
              <a:t> -&gt; sail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C418-3AEB-C34B-B536-69027D18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C2854-C810-9147-A91A-268F75C53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223" y="365125"/>
            <a:ext cx="5923577" cy="62136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9FF0E-1993-6F49-8C08-B45B930F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" y="2057400"/>
            <a:ext cx="4855678" cy="20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out.tiff">
            <a:extLst>
              <a:ext uri="{FF2B5EF4-FFF2-40B4-BE49-F238E27FC236}">
                <a16:creationId xmlns:a16="http://schemas.microsoft.com/office/drawing/2014/main" id="{A2D521A1-4869-2244-B1DE-2A28F47F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13489" r="4541" b="19276"/>
          <a:stretch/>
        </p:blipFill>
        <p:spPr bwMode="auto">
          <a:xfrm>
            <a:off x="1478069" y="1505256"/>
            <a:ext cx="8773231" cy="28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3" name="AutoShape 3">
            <a:extLst>
              <a:ext uri="{FF2B5EF4-FFF2-40B4-BE49-F238E27FC236}">
                <a16:creationId xmlns:a16="http://schemas.microsoft.com/office/drawing/2014/main" id="{E60B9291-096C-F54E-8283-7A56F35BB509}"/>
              </a:ext>
            </a:extLst>
          </p:cNvPr>
          <p:cNvSpPr>
            <a:spLocks/>
          </p:cNvSpPr>
          <p:nvPr/>
        </p:nvSpPr>
        <p:spPr bwMode="auto">
          <a:xfrm>
            <a:off x="1957086" y="4386333"/>
            <a:ext cx="3320728" cy="814834"/>
          </a:xfrm>
          <a:custGeom>
            <a:avLst/>
            <a:gdLst>
              <a:gd name="T0" fmla="*/ 2361407 w 21600"/>
              <a:gd name="T1" fmla="*/ 579438 h 21600"/>
              <a:gd name="T2" fmla="*/ 2361407 w 21600"/>
              <a:gd name="T3" fmla="*/ 579438 h 21600"/>
              <a:gd name="T4" fmla="*/ 2361407 w 21600"/>
              <a:gd name="T5" fmla="*/ 579438 h 21600"/>
              <a:gd name="T6" fmla="*/ 2361407 w 21600"/>
              <a:gd name="T7" fmla="*/ 57943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algn="l" eaLnBrk="1"/>
            <a:r>
              <a:rPr lang="en-US" altLang="en-US" sz="154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Peak #1: Obama has signed 923 executive orders while playing over 1500 holes of golf</a:t>
            </a:r>
            <a:endParaRPr lang="en-US" altLang="en-US" sz="2531" dirty="0"/>
          </a:p>
        </p:txBody>
      </p:sp>
      <p:sp>
        <p:nvSpPr>
          <p:cNvPr id="15364" name="AutoShape 4">
            <a:extLst>
              <a:ext uri="{FF2B5EF4-FFF2-40B4-BE49-F238E27FC236}">
                <a16:creationId xmlns:a16="http://schemas.microsoft.com/office/drawing/2014/main" id="{677166A7-61F3-ED42-B0D0-36E14A835E87}"/>
              </a:ext>
            </a:extLst>
          </p:cNvPr>
          <p:cNvSpPr>
            <a:spLocks/>
          </p:cNvSpPr>
          <p:nvPr/>
        </p:nvSpPr>
        <p:spPr bwMode="auto">
          <a:xfrm>
            <a:off x="6332067" y="4382814"/>
            <a:ext cx="3579689" cy="1055936"/>
          </a:xfrm>
          <a:custGeom>
            <a:avLst/>
            <a:gdLst>
              <a:gd name="T0" fmla="*/ 2545557 w 21600"/>
              <a:gd name="T1" fmla="*/ 750888 h 21600"/>
              <a:gd name="T2" fmla="*/ 2545557 w 21600"/>
              <a:gd name="T3" fmla="*/ 750888 h 21600"/>
              <a:gd name="T4" fmla="*/ 2545557 w 21600"/>
              <a:gd name="T5" fmla="*/ 750888 h 21600"/>
              <a:gd name="T6" fmla="*/ 2545557 w 21600"/>
              <a:gd name="T7" fmla="*/ 75088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 defTabSz="457200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algn="l" eaLnBrk="1"/>
            <a:r>
              <a:rPr lang="en-US" altLang="en-US" sz="154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Peak #3: Obama has signed 923 executive orders in 3.5 years Nixon 1 in 6, Carter 3 in 4, Reagan 5 in 8, Bush 3 in 4, Clinton 1 in 6, GW Bush 62 in 8</a:t>
            </a:r>
            <a:endParaRPr lang="en-US" altLang="en-US" sz="2531" dirty="0"/>
          </a:p>
        </p:txBody>
      </p:sp>
      <p:sp>
        <p:nvSpPr>
          <p:cNvPr id="15365" name="AutoShape 5">
            <a:extLst>
              <a:ext uri="{FF2B5EF4-FFF2-40B4-BE49-F238E27FC236}">
                <a16:creationId xmlns:a16="http://schemas.microsoft.com/office/drawing/2014/main" id="{E4932D62-AB1D-3942-8E6E-D2CE3B699F09}"/>
              </a:ext>
            </a:extLst>
          </p:cNvPr>
          <p:cNvSpPr>
            <a:spLocks/>
          </p:cNvSpPr>
          <p:nvPr/>
        </p:nvSpPr>
        <p:spPr bwMode="auto">
          <a:xfrm>
            <a:off x="2755884" y="5777951"/>
            <a:ext cx="6715125" cy="392906"/>
          </a:xfrm>
          <a:custGeom>
            <a:avLst/>
            <a:gdLst>
              <a:gd name="T0" fmla="*/ 4775200 w 21600"/>
              <a:gd name="T1" fmla="*/ 279400 h 21600"/>
              <a:gd name="T2" fmla="*/ 4775200 w 21600"/>
              <a:gd name="T3" fmla="*/ 279400 h 21600"/>
              <a:gd name="T4" fmla="*/ 4775200 w 21600"/>
              <a:gd name="T5" fmla="*/ 279400 h 21600"/>
              <a:gd name="T6" fmla="*/ 477520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algn="l">
              <a:spcBef>
                <a:spcPts val="2250"/>
              </a:spcBef>
            </a:pPr>
            <a:r>
              <a:rPr lang="en-US" altLang="en-US" sz="2109" dirty="0"/>
              <a:t>More than half rumors show changes in their narratives </a:t>
            </a:r>
            <a:endParaRPr lang="en-US" altLang="en-US" sz="2531" dirty="0"/>
          </a:p>
        </p:txBody>
      </p:sp>
      <p:sp>
        <p:nvSpPr>
          <p:cNvPr id="15366" name="AutoShape 6" descr="tile_paper_medgray.jpeg">
            <a:extLst>
              <a:ext uri="{FF2B5EF4-FFF2-40B4-BE49-F238E27FC236}">
                <a16:creationId xmlns:a16="http://schemas.microsoft.com/office/drawing/2014/main" id="{E0F1E441-A7F1-8A46-86A4-2B5B9B7B04CE}"/>
              </a:ext>
            </a:extLst>
          </p:cNvPr>
          <p:cNvSpPr>
            <a:spLocks/>
          </p:cNvSpPr>
          <p:nvPr/>
        </p:nvSpPr>
        <p:spPr bwMode="auto">
          <a:xfrm>
            <a:off x="4447357" y="3338588"/>
            <a:ext cx="3010421" cy="6172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>
            <a:lvl1pPr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en-US" altLang="en-US" sz="1687" b="1" dirty="0">
                <a:solidFill>
                  <a:srgbClr val="FFFFFF"/>
                </a:solidFill>
              </a:rPr>
              <a:t>Cosine Similarity = 0.38</a:t>
            </a:r>
            <a:endParaRPr lang="en-US" altLang="en-US" sz="253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7FA1C-B1FC-5846-BC54-9E80614468B0}"/>
              </a:ext>
            </a:extLst>
          </p:cNvPr>
          <p:cNvSpPr txBox="1"/>
          <p:nvPr/>
        </p:nvSpPr>
        <p:spPr>
          <a:xfrm>
            <a:off x="1441323" y="727860"/>
            <a:ext cx="978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Shin, J., Jian, L., Driscoll, K., &amp; Bar, F. (2018). The diffusion of misinformation on social media: Temporal pattern, message, and source. </a:t>
            </a:r>
            <a:r>
              <a:rPr lang="en-US" i="1" dirty="0"/>
              <a:t>Computers in Human Behavior</a:t>
            </a:r>
            <a:r>
              <a:rPr lang="en-US" dirty="0"/>
              <a:t>, </a:t>
            </a:r>
            <a:r>
              <a:rPr lang="en-US" i="1" dirty="0"/>
              <a:t>83</a:t>
            </a:r>
            <a:r>
              <a:rPr lang="en-US" dirty="0"/>
              <a:t>, 278-287</a:t>
            </a:r>
          </a:p>
        </p:txBody>
      </p:sp>
    </p:spTree>
    <p:extLst>
      <p:ext uri="{BB962C8B-B14F-4D97-AF65-F5344CB8AC3E}">
        <p14:creationId xmlns:p14="http://schemas.microsoft.com/office/powerpoint/2010/main" val="2684487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  <p:bldP spid="15364" grpId="0" autoUpdateAnimBg="0"/>
      <p:bldP spid="15365" grpId="0" autoUpdateAnimBg="0"/>
      <p:bldP spid="15366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Co-purchasing Network</a:t>
            </a:r>
          </a:p>
        </p:txBody>
      </p:sp>
    </p:spTree>
    <p:extLst>
      <p:ext uri="{BB962C8B-B14F-4D97-AF65-F5344CB8AC3E}">
        <p14:creationId xmlns:p14="http://schemas.microsoft.com/office/powerpoint/2010/main" val="195885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Amazon.com</a:t>
            </a:r>
            <a:r>
              <a:rPr lang="en-US" dirty="0"/>
              <a:t> </a:t>
            </a:r>
          </a:p>
        </p:txBody>
      </p:sp>
      <p:pic>
        <p:nvPicPr>
          <p:cNvPr id="4" name="Content Placeholder 3" descr="Screen Shot 2017-05-05 at 11.27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54" b="-3954"/>
          <a:stretch>
            <a:fillRect/>
          </a:stretch>
        </p:blipFill>
        <p:spPr>
          <a:xfrm>
            <a:off x="1727200" y="1270000"/>
            <a:ext cx="8824153" cy="5207000"/>
          </a:xfrm>
        </p:spPr>
      </p:pic>
    </p:spTree>
    <p:extLst>
      <p:ext uri="{BB962C8B-B14F-4D97-AF65-F5344CB8AC3E}">
        <p14:creationId xmlns:p14="http://schemas.microsoft.com/office/powerpoint/2010/main" val="787751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adly_cho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" b="-2640"/>
          <a:stretch/>
        </p:blipFill>
        <p:spPr>
          <a:xfrm>
            <a:off x="309965" y="790434"/>
            <a:ext cx="11718909" cy="5517376"/>
          </a:xfrm>
        </p:spPr>
      </p:pic>
    </p:spTree>
    <p:extLst>
      <p:ext uri="{BB962C8B-B14F-4D97-AF65-F5344CB8AC3E}">
        <p14:creationId xmlns:p14="http://schemas.microsoft.com/office/powerpoint/2010/main" val="99993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C4A26-D863-2B40-9196-BE629AC8A94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2182" r="-560" b="1200"/>
          <a:stretch/>
        </p:blipFill>
        <p:spPr>
          <a:xfrm>
            <a:off x="2805193" y="0"/>
            <a:ext cx="5610387" cy="70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9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Network + Experiment</a:t>
            </a:r>
          </a:p>
        </p:txBody>
      </p:sp>
    </p:spTree>
    <p:extLst>
      <p:ext uri="{BB962C8B-B14F-4D97-AF65-F5344CB8AC3E}">
        <p14:creationId xmlns:p14="http://schemas.microsoft.com/office/powerpoint/2010/main" val="93603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Recruited 1528 participants from a health community </a:t>
            </a:r>
          </a:p>
          <a:p>
            <a:r>
              <a:rPr lang="en-US" dirty="0"/>
              <a:t>Each person created an anonymous profile </a:t>
            </a:r>
          </a:p>
          <a:p>
            <a:r>
              <a:rPr lang="en-US" dirty="0"/>
              <a:t>Randomly assigned to one of two experimental conditions – a clustered lattice network vs. a random network</a:t>
            </a:r>
          </a:p>
          <a:p>
            <a:r>
              <a:rPr lang="en-US" dirty="0"/>
              <a:t>Participants could only see the immediate neighbors </a:t>
            </a:r>
          </a:p>
          <a:p>
            <a:r>
              <a:rPr lang="en-US" dirty="0"/>
              <a:t>Diffusion was initiated by selecting a random “seed node” </a:t>
            </a:r>
          </a:p>
          <a:p>
            <a:r>
              <a:rPr lang="en-US" dirty="0"/>
              <a:t>Seed node sent signals to its network neighbors encouraging them to adopt a behavior (signing up for a health forum)</a:t>
            </a:r>
          </a:p>
          <a:p>
            <a:r>
              <a:rPr lang="en-US" dirty="0"/>
              <a:t>Every time a participant adopted the behavior, messages were sent to her buddies inviting them to adopt </a:t>
            </a:r>
          </a:p>
          <a:p>
            <a:r>
              <a:rPr lang="en-US" dirty="0"/>
              <a:t>Each session ran for 3 weeks</a:t>
            </a:r>
          </a:p>
          <a:p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391AA1-915C-294E-B89E-53CC9A14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43"/>
            <a:ext cx="10515600" cy="131418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Centola</a:t>
            </a:r>
            <a:r>
              <a:rPr lang="en-US" dirty="0"/>
              <a:t> (2010) : the spread of behavior in an online social network experiment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70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  <p:pic>
        <p:nvPicPr>
          <p:cNvPr id="4" name="Content Placeholder 3" descr="F1.large-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1524000" y="677333"/>
            <a:ext cx="9199486" cy="5249334"/>
          </a:xfrm>
        </p:spPr>
      </p:pic>
    </p:spTree>
    <p:extLst>
      <p:ext uri="{BB962C8B-B14F-4D97-AF65-F5344CB8AC3E}">
        <p14:creationId xmlns:p14="http://schemas.microsoft.com/office/powerpoint/2010/main" val="99255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4-03 at 5.0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1" y="0"/>
            <a:ext cx="865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Network + Diffusion</a:t>
            </a:r>
          </a:p>
        </p:txBody>
      </p:sp>
    </p:spTree>
    <p:extLst>
      <p:ext uri="{BB962C8B-B14F-4D97-AF65-F5344CB8AC3E}">
        <p14:creationId xmlns:p14="http://schemas.microsoft.com/office/powerpoint/2010/main" val="307466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1831" y="774915"/>
            <a:ext cx="373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Diffusion of Twitter among Health NGOS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5CEC1B-08A0-7944-9394-7AEBAF45D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252" y="774915"/>
            <a:ext cx="5309766" cy="56828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B8E80-603E-8141-96BB-34BF7D5D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05" y="1421246"/>
            <a:ext cx="5184671" cy="51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D8D13E6C-2135-454A-8CD5-6F13A1FF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312539"/>
            <a:ext cx="8997033" cy="1518047"/>
          </a:xfrm>
        </p:spPr>
        <p:txBody>
          <a:bodyPr>
            <a:normAutofit/>
          </a:bodyPr>
          <a:lstStyle/>
          <a:p>
            <a:pPr eaLnBrk="1"/>
            <a:r>
              <a:rPr lang="en-US" altLang="en-US" sz="4000" dirty="0"/>
              <a:t>Future Projects</a:t>
            </a:r>
          </a:p>
        </p:txBody>
      </p:sp>
      <p:sp>
        <p:nvSpPr>
          <p:cNvPr id="30722" name="AutoShape 2">
            <a:extLst>
              <a:ext uri="{FF2B5EF4-FFF2-40B4-BE49-F238E27FC236}">
                <a16:creationId xmlns:a16="http://schemas.microsoft.com/office/drawing/2014/main" id="{FFB9EED9-7A65-6C49-BC36-CE90DC05DC2F}"/>
              </a:ext>
            </a:extLst>
          </p:cNvPr>
          <p:cNvSpPr>
            <a:spLocks/>
          </p:cNvSpPr>
          <p:nvPr/>
        </p:nvSpPr>
        <p:spPr bwMode="auto">
          <a:xfrm>
            <a:off x="5960939" y="6505277"/>
            <a:ext cx="260077" cy="267891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fld id="{BC81EE74-7AC9-B84A-A250-BBB612C89309}" type="slidenum">
              <a:rPr lang="en-US" altLang="en-US" sz="1266"/>
              <a:pPr eaLnBrk="1"/>
              <a:t>32</a:t>
            </a:fld>
            <a:endParaRPr lang="en-US" altLang="en-US" sz="2531"/>
          </a:p>
        </p:txBody>
      </p:sp>
      <p:pic>
        <p:nvPicPr>
          <p:cNvPr id="30723" name="Picture 3" descr="Screen Shot 2017-11-25 at 8.35.23 PM.png">
            <a:extLst>
              <a:ext uri="{FF2B5EF4-FFF2-40B4-BE49-F238E27FC236}">
                <a16:creationId xmlns:a16="http://schemas.microsoft.com/office/drawing/2014/main" id="{89688113-5CA3-0C43-9585-CFDD376D3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8" y="1959507"/>
            <a:ext cx="2874255" cy="204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AutoShape 4">
            <a:extLst>
              <a:ext uri="{FF2B5EF4-FFF2-40B4-BE49-F238E27FC236}">
                <a16:creationId xmlns:a16="http://schemas.microsoft.com/office/drawing/2014/main" id="{D1F6FCD0-A3BE-9546-9EAE-61C93C1693D9}"/>
              </a:ext>
            </a:extLst>
          </p:cNvPr>
          <p:cNvSpPr>
            <a:spLocks/>
          </p:cNvSpPr>
          <p:nvPr/>
        </p:nvSpPr>
        <p:spPr bwMode="auto">
          <a:xfrm>
            <a:off x="4943475" y="2267470"/>
            <a:ext cx="5597500" cy="839391"/>
          </a:xfrm>
          <a:custGeom>
            <a:avLst/>
            <a:gdLst>
              <a:gd name="T0" fmla="*/ 3518694 w 21600"/>
              <a:gd name="T1" fmla="*/ 596900 h 21600"/>
              <a:gd name="T2" fmla="*/ 3518694 w 21600"/>
              <a:gd name="T3" fmla="*/ 596900 h 21600"/>
              <a:gd name="T4" fmla="*/ 3518694 w 21600"/>
              <a:gd name="T5" fmla="*/ 596900 h 21600"/>
              <a:gd name="T6" fmla="*/ 3518694 w 21600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algn="l" eaLnBrk="1"/>
            <a:r>
              <a:rPr lang="en-US" altLang="en-US" sz="2531" dirty="0">
                <a:latin typeface="+mj-lt"/>
              </a:rPr>
              <a:t>Social media influencers : </a:t>
            </a:r>
          </a:p>
          <a:p>
            <a:pPr algn="l" eaLnBrk="1"/>
            <a:r>
              <a:rPr lang="en-US" altLang="en-US" sz="2531" dirty="0">
                <a:latin typeface="+mj-lt"/>
              </a:rPr>
              <a:t>Who creates trends ? </a:t>
            </a:r>
          </a:p>
        </p:txBody>
      </p:sp>
      <p:sp>
        <p:nvSpPr>
          <p:cNvPr id="30725" name="AutoShape 5">
            <a:extLst>
              <a:ext uri="{FF2B5EF4-FFF2-40B4-BE49-F238E27FC236}">
                <a16:creationId xmlns:a16="http://schemas.microsoft.com/office/drawing/2014/main" id="{47512959-FD50-CC4D-ADDC-28773A806F79}"/>
              </a:ext>
            </a:extLst>
          </p:cNvPr>
          <p:cNvSpPr>
            <a:spLocks/>
          </p:cNvSpPr>
          <p:nvPr/>
        </p:nvSpPr>
        <p:spPr bwMode="auto">
          <a:xfrm>
            <a:off x="4906566" y="4194385"/>
            <a:ext cx="6543675" cy="1223367"/>
          </a:xfrm>
          <a:custGeom>
            <a:avLst/>
            <a:gdLst>
              <a:gd name="T0" fmla="*/ 3518694 w 21600"/>
              <a:gd name="T1" fmla="*/ 869950 h 21600"/>
              <a:gd name="T2" fmla="*/ 3518694 w 21600"/>
              <a:gd name="T3" fmla="*/ 869950 h 21600"/>
              <a:gd name="T4" fmla="*/ 3518694 w 21600"/>
              <a:gd name="T5" fmla="*/ 869950 h 21600"/>
              <a:gd name="T6" fmla="*/ 3518694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algn="l" eaLnBrk="1"/>
            <a:r>
              <a:rPr lang="en-US" altLang="en-US" sz="2531" dirty="0">
                <a:latin typeface="+mj-lt"/>
              </a:rPr>
              <a:t>Which foods earn the status of “superfood” ? </a:t>
            </a:r>
          </a:p>
          <a:p>
            <a:pPr algn="l" eaLnBrk="1"/>
            <a:r>
              <a:rPr lang="en-US" altLang="en-US" sz="2531" dirty="0">
                <a:latin typeface="+mj-lt"/>
              </a:rPr>
              <a:t>Marketing vs. Scientific evidence </a:t>
            </a:r>
          </a:p>
        </p:txBody>
      </p:sp>
      <p:pic>
        <p:nvPicPr>
          <p:cNvPr id="30726" name="Picture 6" descr="coconut.jpg">
            <a:extLst>
              <a:ext uri="{FF2B5EF4-FFF2-40B4-BE49-F238E27FC236}">
                <a16:creationId xmlns:a16="http://schemas.microsoft.com/office/drawing/2014/main" id="{5DB653B7-C8A8-8C41-A8D2-87339F4D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98" y="4325988"/>
            <a:ext cx="2874255" cy="193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639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" grpId="0" autoUpdateAnimBg="0"/>
      <p:bldP spid="30724" grpId="0" autoUpdateAnimBg="0"/>
      <p:bldP spid="3072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Pitfalls of using social media data</a:t>
            </a:r>
            <a:br>
              <a:rPr lang="en-US" dirty="0"/>
            </a:br>
            <a:r>
              <a:rPr lang="en-US" sz="4000" dirty="0"/>
              <a:t>(Zeynep </a:t>
            </a:r>
            <a:r>
              <a:rPr lang="en-US" sz="4000" dirty="0" err="1"/>
              <a:t>Tufekci</a:t>
            </a:r>
            <a:r>
              <a:rPr lang="en-US" sz="4000" dirty="0"/>
              <a:t>, 2014)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0237"/>
            <a:ext cx="10646044" cy="4276725"/>
          </a:xfrm>
        </p:spPr>
        <p:txBody>
          <a:bodyPr>
            <a:normAutofit/>
          </a:bodyPr>
          <a:lstStyle/>
          <a:p>
            <a:r>
              <a:rPr lang="en-US" dirty="0"/>
              <a:t>Implicit and explicit structural biases of the platform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Twitter: public, directed-graph, ease of use, bots </a:t>
            </a:r>
          </a:p>
          <a:p>
            <a:pPr marL="0" indent="0">
              <a:buNone/>
            </a:pPr>
            <a:r>
              <a:rPr lang="en-US" dirty="0"/>
              <a:t>- Facebook: private, undirected-graph</a:t>
            </a:r>
          </a:p>
          <a:p>
            <a:pPr marL="0" indent="0">
              <a:buNone/>
            </a:pPr>
            <a:r>
              <a:rPr lang="en-US" dirty="0"/>
              <a:t>- Confounding factors: recommendation algorithm </a:t>
            </a:r>
          </a:p>
        </p:txBody>
      </p:sp>
    </p:spTree>
    <p:extLst>
      <p:ext uri="{BB962C8B-B14F-4D97-AF65-F5344CB8AC3E}">
        <p14:creationId xmlns:p14="http://schemas.microsoft.com/office/powerpoint/2010/main" val="1842760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Pitfalls of using social media data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081" y="1690688"/>
            <a:ext cx="10891838" cy="4351338"/>
          </a:xfrm>
        </p:spPr>
        <p:txBody>
          <a:bodyPr/>
          <a:lstStyle/>
          <a:p>
            <a:r>
              <a:rPr lang="en-US" dirty="0"/>
              <a:t>Lack of clarity with regard to sampling, universe, and representativeness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-Twitter Firehose, Search API, Streaming API</a:t>
            </a:r>
          </a:p>
          <a:p>
            <a:pPr marL="457200" lvl="1" indent="0">
              <a:buNone/>
            </a:pPr>
            <a:r>
              <a:rPr lang="en-US" dirty="0"/>
              <a:t> Search goes back in time and streaming goes forward</a:t>
            </a:r>
          </a:p>
          <a:p>
            <a:pPr marL="0" indent="0">
              <a:buNone/>
            </a:pPr>
            <a:r>
              <a:rPr lang="en-US" dirty="0"/>
              <a:t>  -Insufficient understanding of the underlying sample and denominators </a:t>
            </a:r>
          </a:p>
          <a:p>
            <a:pPr marL="0" indent="0">
              <a:buNone/>
            </a:pPr>
            <a:r>
              <a:rPr lang="en-US" dirty="0"/>
              <a:t>   (e.g., retweet /exposure)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8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Pitfalls of using social media data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does not reveal all</a:t>
            </a:r>
          </a:p>
          <a:p>
            <a:pPr marL="0" indent="0">
              <a:buNone/>
            </a:pPr>
            <a:r>
              <a:rPr lang="en-US" dirty="0"/>
              <a:t>- frequent ties vs. infrequent ties 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big data analyses come from a single platform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researchers lack understanding of the platform </a:t>
            </a:r>
          </a:p>
        </p:txBody>
      </p:sp>
    </p:spTree>
    <p:extLst>
      <p:ext uri="{BB962C8B-B14F-4D97-AF65-F5344CB8AC3E}">
        <p14:creationId xmlns:p14="http://schemas.microsoft.com/office/powerpoint/2010/main" val="2960659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0D08-53E3-4949-8D22-9C9878BB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NODEXL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39FF-B6C4-0944-B2C0-10CDCAFB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data scraping, visualization, and analysis tool created by researchers at Microsoft as an add-on to Excel </a:t>
            </a:r>
          </a:p>
          <a:p>
            <a:r>
              <a:rPr lang="en-US" dirty="0"/>
              <a:t>Maintained by the Social Media Research Foundation </a:t>
            </a:r>
          </a:p>
          <a:p>
            <a:r>
              <a:rPr lang="en-US" dirty="0"/>
              <a:t>graphing social media communities, it has built-in features for grabbing the data for you</a:t>
            </a:r>
          </a:p>
          <a:p>
            <a:r>
              <a:rPr lang="en-US" dirty="0"/>
              <a:t>Uses APIs (application programming interface) to interact with social media platform databases </a:t>
            </a:r>
          </a:p>
          <a:p>
            <a:r>
              <a:rPr lang="en-US" dirty="0"/>
              <a:t>Limited datasets (API – rate limited, 3200 tweets, limited amount per 15 minutes) </a:t>
            </a:r>
          </a:p>
          <a:p>
            <a:r>
              <a:rPr lang="en-US" dirty="0"/>
              <a:t>Recent data only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6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DC97-30F1-DF46-9F23-9CD954F9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1A47-25EB-BB4D-8A4A-0533DB38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 Fan page network</a:t>
            </a:r>
          </a:p>
          <a:p>
            <a:r>
              <a:rPr lang="en-US" dirty="0"/>
              <a:t>Facebook personal network</a:t>
            </a:r>
          </a:p>
          <a:p>
            <a:r>
              <a:rPr lang="en-US" dirty="0"/>
              <a:t>Flicker </a:t>
            </a:r>
          </a:p>
          <a:p>
            <a:r>
              <a:rPr lang="en-US" dirty="0"/>
              <a:t>Media wiki page network</a:t>
            </a:r>
          </a:p>
          <a:p>
            <a:r>
              <a:rPr lang="en-US" dirty="0"/>
              <a:t>Twitter Search Network (#hashtag, keyword, other)</a:t>
            </a:r>
          </a:p>
          <a:p>
            <a:r>
              <a:rPr lang="en-US" dirty="0"/>
              <a:t>Twitter user’s network </a:t>
            </a:r>
          </a:p>
          <a:p>
            <a:r>
              <a:rPr lang="en-US" dirty="0"/>
              <a:t>YouTube user’s network </a:t>
            </a:r>
          </a:p>
          <a:p>
            <a:r>
              <a:rPr lang="en-US" dirty="0"/>
              <a:t>YouTube video network </a:t>
            </a:r>
          </a:p>
        </p:txBody>
      </p:sp>
    </p:spTree>
    <p:extLst>
      <p:ext uri="{BB962C8B-B14F-4D97-AF65-F5344CB8AC3E}">
        <p14:creationId xmlns:p14="http://schemas.microsoft.com/office/powerpoint/2010/main" val="314359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225"/>
            <a:ext cx="10515600" cy="1325563"/>
          </a:xfrm>
        </p:spPr>
        <p:txBody>
          <a:bodyPr/>
          <a:lstStyle/>
          <a:p>
            <a:r>
              <a:rPr lang="en-US" dirty="0"/>
              <a:t>Network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38411"/>
              </p:ext>
            </p:extLst>
          </p:nvPr>
        </p:nvGraphicFramePr>
        <p:xfrm>
          <a:off x="1494725" y="1632788"/>
          <a:ext cx="8105614" cy="370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85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668">
                <a:tc>
                  <a:txBody>
                    <a:bodyPr/>
                    <a:lstStyle/>
                    <a:p>
                      <a:r>
                        <a:rPr lang="en-US" dirty="0"/>
                        <a:t>Social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855">
                <a:tc>
                  <a:txBody>
                    <a:bodyPr/>
                    <a:lstStyle/>
                    <a:p>
                      <a:r>
                        <a:rPr lang="en-US" dirty="0"/>
                        <a:t>Communication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55">
                <a:tc>
                  <a:txBody>
                    <a:bodyPr/>
                    <a:lstStyle/>
                    <a:p>
                      <a:r>
                        <a:rPr lang="en-US" dirty="0"/>
                        <a:t>Affiliation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Individuals -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Membership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063">
                <a:tc>
                  <a:txBody>
                    <a:bodyPr/>
                    <a:lstStyle/>
                    <a:p>
                      <a:r>
                        <a:rPr lang="en-US" dirty="0"/>
                        <a:t>Co-purchasing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Co-purchasing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668">
                <a:tc>
                  <a:txBody>
                    <a:bodyPr/>
                    <a:lstStyle/>
                    <a:p>
                      <a:r>
                        <a:rPr lang="en-US" dirty="0"/>
                        <a:t>Text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Co-occurrence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22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082BC-91F5-B542-96D7-23F4B68D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Affiliation Network</a:t>
            </a:r>
          </a:p>
        </p:txBody>
      </p:sp>
    </p:spTree>
    <p:extLst>
      <p:ext uri="{BB962C8B-B14F-4D97-AF65-F5344CB8AC3E}">
        <p14:creationId xmlns:p14="http://schemas.microsoft.com/office/powerpoint/2010/main" val="45536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9E94-8B81-A044-B9CE-6FA28B79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834AB-65D1-C547-972C-AD1DA49CF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895" y="2314220"/>
            <a:ext cx="4923684" cy="29239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10EA2-0924-C441-B399-4E35F522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88" y="1835895"/>
            <a:ext cx="4011789" cy="3880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61D56-99A3-8A48-92B4-CB50D8DD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43" y="1971870"/>
            <a:ext cx="4167053" cy="37445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16847A-232A-514D-9D44-893BD458CA0D}"/>
              </a:ext>
            </a:extLst>
          </p:cNvPr>
          <p:cNvCxnSpPr>
            <a:cxnSpLocks/>
          </p:cNvCxnSpPr>
          <p:nvPr/>
        </p:nvCxnSpPr>
        <p:spPr>
          <a:xfrm>
            <a:off x="6188163" y="1232038"/>
            <a:ext cx="88459" cy="50558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3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n-lt"/>
              </a:rPr>
              <a:t>Diffusion of Political Rumors on Twitter 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During the 2012 U.S. Presidential Election</a:t>
            </a:r>
          </a:p>
        </p:txBody>
      </p:sp>
      <p:pic>
        <p:nvPicPr>
          <p:cNvPr id="7" name="Content Placeholder 6" descr="obama_romney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r="710"/>
          <a:stretch>
            <a:fillRect/>
          </a:stretch>
        </p:blipFill>
        <p:spPr>
          <a:xfrm>
            <a:off x="2777066" y="1736427"/>
            <a:ext cx="6227449" cy="3424857"/>
          </a:xfrm>
        </p:spPr>
      </p:pic>
      <p:sp>
        <p:nvSpPr>
          <p:cNvPr id="9" name="TextBox 8"/>
          <p:cNvSpPr txBox="1"/>
          <p:nvPr/>
        </p:nvSpPr>
        <p:spPr>
          <a:xfrm>
            <a:off x="1393741" y="5390449"/>
            <a:ext cx="84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Shin, J., </a:t>
            </a:r>
            <a:r>
              <a:rPr lang="en-US" dirty="0" err="1"/>
              <a:t>Jian</a:t>
            </a:r>
            <a:r>
              <a:rPr lang="en-US" dirty="0"/>
              <a:t>, L., Driscoll, K., &amp; Bar, F. (2017). Political rumoring on Twitter during the 2012 U.S. Election. New Media &amp; Society  </a:t>
            </a:r>
          </a:p>
        </p:txBody>
      </p:sp>
    </p:spTree>
    <p:extLst>
      <p:ext uri="{BB962C8B-B14F-4D97-AF65-F5344CB8AC3E}">
        <p14:creationId xmlns:p14="http://schemas.microsoft.com/office/powerpoint/2010/main" val="274394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417639"/>
            <a:ext cx="9583783" cy="4708525"/>
          </a:xfrm>
        </p:spPr>
        <p:txBody>
          <a:bodyPr/>
          <a:lstStyle/>
          <a:p>
            <a:r>
              <a:rPr lang="en-US" dirty="0"/>
              <a:t>57 rumors investigated by 3 fact-checking websites</a:t>
            </a:r>
          </a:p>
          <a:p>
            <a:r>
              <a:rPr lang="en-US" dirty="0"/>
              <a:t>Access to the 100% of the Twitter data (Firehose) in real time</a:t>
            </a:r>
          </a:p>
          <a:p>
            <a:endParaRPr lang="en-US" dirty="0"/>
          </a:p>
        </p:txBody>
      </p:sp>
      <p:pic>
        <p:nvPicPr>
          <p:cNvPr id="7" name="Picture 6" descr="tw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71" y="2459963"/>
            <a:ext cx="7160339" cy="39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 of these rumors   </a:t>
            </a:r>
          </a:p>
        </p:txBody>
      </p:sp>
      <p:pic>
        <p:nvPicPr>
          <p:cNvPr id="9" name="Content Placeholder 8" descr="Screen Shot 2016-02-09 at 8.40.50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t="-172" b="627"/>
          <a:stretch/>
        </p:blipFill>
        <p:spPr>
          <a:xfrm>
            <a:off x="6299200" y="1379379"/>
            <a:ext cx="3877357" cy="2695380"/>
          </a:xfrm>
        </p:spPr>
      </p:pic>
      <p:pic>
        <p:nvPicPr>
          <p:cNvPr id="11" name="Content Placeholder 10" descr="Screen Shot 2016-02-09 at 8.42.09 P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272"/>
          <a:stretch/>
        </p:blipFill>
        <p:spPr>
          <a:xfrm>
            <a:off x="1445999" y="1465535"/>
            <a:ext cx="4245402" cy="2523068"/>
          </a:xfrm>
        </p:spPr>
      </p:pic>
      <p:pic>
        <p:nvPicPr>
          <p:cNvPr id="4" name="Picture 3" descr="obama_r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5" y="4093106"/>
            <a:ext cx="1847171" cy="2586039"/>
          </a:xfrm>
          <a:prstGeom prst="rect">
            <a:avLst/>
          </a:prstGeom>
        </p:spPr>
      </p:pic>
      <p:pic>
        <p:nvPicPr>
          <p:cNvPr id="6" name="Picture 5" descr="romne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6277"/>
            <a:ext cx="3810000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1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1021</Words>
  <Application>Microsoft Macintosh PowerPoint</Application>
  <PresentationFormat>Widescreen</PresentationFormat>
  <Paragraphs>155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 Light</vt:lpstr>
      <vt:lpstr>Times New Roman</vt:lpstr>
      <vt:lpstr>Office Theme</vt:lpstr>
      <vt:lpstr>Social Network Analysis Class (Spring 2019)   Jieun Shin  </vt:lpstr>
      <vt:lpstr>Online networks: Two basic questions </vt:lpstr>
      <vt:lpstr>PowerPoint Presentation</vt:lpstr>
      <vt:lpstr>Network Types </vt:lpstr>
      <vt:lpstr>Affiliation Network</vt:lpstr>
      <vt:lpstr>Example </vt:lpstr>
      <vt:lpstr>Diffusion of Political Rumors on Twitter  During the 2012 U.S. Presidential Election</vt:lpstr>
      <vt:lpstr>Data</vt:lpstr>
      <vt:lpstr>Descriptions of these rumors   </vt:lpstr>
      <vt:lpstr>Keyword search + Content coding </vt:lpstr>
      <vt:lpstr>1. Affiliation Network  Relationship between rumors and their spreaders </vt:lpstr>
      <vt:lpstr>Relationship between rumors and their debunkers </vt:lpstr>
      <vt:lpstr>Polarized Network for Rumor Spreaders  </vt:lpstr>
      <vt:lpstr>Cross-Cutting Network for Rumor Debunkers  </vt:lpstr>
      <vt:lpstr>Communication Network</vt:lpstr>
      <vt:lpstr>Example</vt:lpstr>
      <vt:lpstr>URL network</vt:lpstr>
      <vt:lpstr>Text (Word) Network</vt:lpstr>
      <vt:lpstr>A social network expressed in the text  (         )</vt:lpstr>
      <vt:lpstr>The text as a network ! </vt:lpstr>
      <vt:lpstr>Example</vt:lpstr>
      <vt:lpstr>PowerPoint Presentation</vt:lpstr>
      <vt:lpstr>Co-purchasing Network</vt:lpstr>
      <vt:lpstr>Amazon.com </vt:lpstr>
      <vt:lpstr>PowerPoint Presentation</vt:lpstr>
      <vt:lpstr>PowerPoint Presentation</vt:lpstr>
      <vt:lpstr>Social Network + Experiment</vt:lpstr>
      <vt:lpstr>Centola (2010) : the spread of behavior in an online social network experiment </vt:lpstr>
      <vt:lpstr>PowerPoint Presentation</vt:lpstr>
      <vt:lpstr>Social Network + Diffusion</vt:lpstr>
      <vt:lpstr>PowerPoint Presentation</vt:lpstr>
      <vt:lpstr>Future Projects</vt:lpstr>
      <vt:lpstr>Pitfalls of using social media data (Zeynep Tufekci, 2014) </vt:lpstr>
      <vt:lpstr>Pitfalls of using social media data (Cont’d)</vt:lpstr>
      <vt:lpstr>Pitfalls of using social media data (Cont’d)</vt:lpstr>
      <vt:lpstr>NODEXL </vt:lpstr>
      <vt:lpstr>Available Social Media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2019-03-24T03:43:41Z</dcterms:created>
  <dcterms:modified xsi:type="dcterms:W3CDTF">2019-03-31T18:38:09Z</dcterms:modified>
</cp:coreProperties>
</file>